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omments/modernComment_102_D917F120.xml" ContentType="application/vnd.ms-powerpoint.comment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omments/modernComment_107_49A2D389.xml" ContentType="application/vnd.ms-powerpoint.comment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60" r:id="rId19"/>
    <p:sldId id="274" r:id="rId20"/>
    <p:sldId id="275" r:id="rId21"/>
    <p:sldId id="276" r:id="rId22"/>
    <p:sldId id="277" r:id="rId23"/>
  </p:sldIdLst>
  <p:sldSz cx="12192000" cy="6858000"/>
  <p:notesSz cx="6858000" cy="9144000"/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Výchozí oddíl" id="{56E67BBD-A1CB-4D82-8DAE-C9001033B959}">
          <p14:sldIdLst>
            <p14:sldId id="256"/>
            <p14:sldId id="257"/>
            <p14:sldId id="258"/>
            <p14:sldId id="259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</p14:sldIdLst>
        </p14:section>
        <p14:section name="další" id="{FDB8B774-8BA9-4C59-AFB8-EFF67C4D78BA}">
          <p14:sldIdLst>
            <p14:sldId id="260"/>
            <p14:sldId id="274"/>
            <p14:sldId id="275"/>
            <p14:sldId id="276"/>
            <p14:sldId id="27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6529B679-E021-05CF-90FB-DF191BF6397B}" name="Darsa, Marek" initials="MD" userId="S::darsamar@cvut.cz::fb559a9e-4025-4efc-8d87-aaebcb22956f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0A0AD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792" y="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8/10/relationships/authors" Target="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comments/modernComment_102_D917F12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BEBD5912-78CC-46DA-A2A1-34BFD08185E2}" authorId="{6529B679-E021-05CF-90FB-DF191BF6397B}" created="2024-06-05T12:07:46.412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3642224928" sldId="258"/>
      <ac:spMk id="3" creationId="{51B7A8D0-2327-E3C4-E06A-26E3BA452092}"/>
      <ac:txMk cp="131" len="56">
        <ac:context len="189" hash="2500654031"/>
      </ac:txMk>
    </ac:txMkLst>
    <p188:pos x="9236133" y="3214007"/>
    <p188:txBody>
      <a:bodyPr/>
      <a:lstStyle/>
      <a:p>
        <a:r>
          <a:rPr lang="cs-CZ"/>
          <a:t>No to je takové odvážné tvrzení
</a:t>
        </a:r>
      </a:p>
    </p188:txBody>
  </p188:cm>
  <p188:cm id="{93EA5229-8C77-40A5-A5A1-74F5E9FB3B3F}" authorId="{6529B679-E021-05CF-90FB-DF191BF6397B}" created="2024-06-05T12:10:38.756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3642224928" sldId="258"/>
      <ac:spMk id="3" creationId="{51B7A8D0-2327-E3C4-E06A-26E3BA452092}"/>
      <ac:txMk cp="0" len="43">
        <ac:context len="189" hash="2500654031"/>
      </ac:txMk>
    </ac:txMkLst>
    <p188:pos x="7407333" y="270782"/>
    <p188:txBody>
      <a:bodyPr/>
      <a:lstStyle/>
      <a:p>
        <a:r>
          <a:rPr lang="cs-CZ"/>
          <a:t>Tady nevím jestli to náhodou ještě nerozvést</a:t>
        </a:r>
      </a:p>
    </p188:txBody>
  </p188:cm>
  <p188:cm id="{5097D067-2B40-45D1-8034-5111F4C4F4EC}" authorId="{6529B679-E021-05CF-90FB-DF191BF6397B}" created="2024-06-05T12:15:35.132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3642224928" sldId="258"/>
      <ac:spMk id="3" creationId="{51B7A8D0-2327-E3C4-E06A-26E3BA452092}"/>
      <ac:txMk cp="44" len="83">
        <ac:context len="189" hash="2500654031"/>
      </ac:txMk>
    </ac:txMkLst>
    <p188:pos x="6692958" y="613682"/>
    <p188:txBody>
      <a:bodyPr/>
      <a:lstStyle/>
      <a:p>
        <a:r>
          <a:rPr lang="cs-CZ"/>
          <a:t>Tohle si nejsem uplně jistej kam to přesně dát jelikož mluvím chvilku o soustavě a pak moje práce a pak zase soustava</a:t>
        </a:r>
      </a:p>
    </p188:txBody>
  </p188:cm>
</p188:cmLst>
</file>

<file path=ppt/comments/modernComment_107_49A2D389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053580FC-3D8D-43B0-9E70-CA68930D5869}" authorId="{6529B679-E021-05CF-90FB-DF191BF6397B}" created="2024-06-05T12:38:59.451">
    <pc:sldMkLst xmlns:pc="http://schemas.microsoft.com/office/powerpoint/2013/main/command">
      <pc:docMk/>
      <pc:sldMk cId="1235407753" sldId="263"/>
    </pc:sldMkLst>
    <p188:txBody>
      <a:bodyPr/>
      <a:lstStyle/>
      <a:p>
        <a:r>
          <a:rPr lang="cs-CZ"/>
          <a:t>No asi bych to uděla ltakhle 
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Zástupný symbol pro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FBB71B-321F-42CD-9DEA-D70DE588AC5F}" type="datetimeFigureOut">
              <a:rPr lang="cs-CZ" smtClean="0"/>
              <a:t>09.06.2024</a:t>
            </a:fld>
            <a:endParaRPr lang="cs-CZ"/>
          </a:p>
        </p:txBody>
      </p:sp>
      <p:sp>
        <p:nvSpPr>
          <p:cNvPr id="4" name="Zástupný symbol pro obrázek snímk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Zástupný symbol pro poznámk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477A6B-1536-4F7E-8CD5-4930B8A7F513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8908550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0-0:20</a:t>
            </a:r>
            <a:endParaRPr lang="cs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477A6B-1536-4F7E-8CD5-4930B8A7F513}" type="slidenum">
              <a:rPr lang="cs-CZ" smtClean="0"/>
              <a:t>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390728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6:30-7:30</a:t>
            </a:r>
            <a:endParaRPr lang="cs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477A6B-1536-4F7E-8CD5-4930B8A7F513}" type="slidenum">
              <a:rPr lang="cs-CZ" smtClean="0"/>
              <a:t>12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3965908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7:30-8:30</a:t>
            </a:r>
            <a:endParaRPr lang="cs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477A6B-1536-4F7E-8CD5-4930B8A7F513}" type="slidenum">
              <a:rPr lang="cs-CZ" smtClean="0"/>
              <a:t>14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6164495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8:30-9:30</a:t>
            </a:r>
            <a:endParaRPr lang="cs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477A6B-1536-4F7E-8CD5-4930B8A7F513}" type="slidenum">
              <a:rPr lang="cs-CZ" smtClean="0"/>
              <a:t>15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6178480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9:30-10:00</a:t>
            </a:r>
            <a:endParaRPr lang="cs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477A6B-1536-4F7E-8CD5-4930B8A7F513}" type="slidenum">
              <a:rPr lang="cs-CZ" smtClean="0"/>
              <a:t>16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1618147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477A6B-1536-4F7E-8CD5-4930B8A7F513}" type="slidenum">
              <a:rPr lang="cs-CZ" smtClean="0"/>
              <a:t>22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400143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0:20-1</a:t>
            </a:r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477A6B-1536-4F7E-8CD5-4930B8A7F513}" type="slidenum">
              <a:rPr lang="cs-CZ" smtClean="0"/>
              <a:t>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4402865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1-1:40</a:t>
            </a:r>
            <a:endParaRPr lang="cs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477A6B-1536-4F7E-8CD5-4930B8A7F513}" type="slidenum">
              <a:rPr lang="cs-CZ" smtClean="0"/>
              <a:t>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5086455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1:40-2:40</a:t>
            </a:r>
            <a:endParaRPr lang="cs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477A6B-1536-4F7E-8CD5-4930B8A7F513}" type="slidenum">
              <a:rPr lang="cs-CZ" smtClean="0"/>
              <a:t>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0209775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2:40-3:10</a:t>
            </a:r>
            <a:endParaRPr lang="cs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477A6B-1536-4F7E-8CD5-4930B8A7F513}" type="slidenum">
              <a:rPr lang="cs-CZ" smtClean="0"/>
              <a:t>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8379529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3:10-4:10</a:t>
            </a:r>
            <a:endParaRPr lang="cs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477A6B-1536-4F7E-8CD5-4930B8A7F513}" type="slidenum">
              <a:rPr lang="cs-CZ" smtClean="0"/>
              <a:t>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5814121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4:10-5:10</a:t>
            </a:r>
            <a:endParaRPr lang="cs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477A6B-1536-4F7E-8CD5-4930B8A7F513}" type="slidenum">
              <a:rPr lang="cs-CZ" smtClean="0"/>
              <a:t>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6372229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5:10-6</a:t>
            </a:r>
            <a:endParaRPr lang="cs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477A6B-1536-4F7E-8CD5-4930B8A7F513}" type="slidenum">
              <a:rPr lang="cs-CZ" smtClean="0"/>
              <a:t>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8175619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6-6:30</a:t>
            </a:r>
            <a:endParaRPr lang="cs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477A6B-1536-4F7E-8CD5-4930B8A7F513}" type="slidenum">
              <a:rPr lang="cs-CZ" smtClean="0"/>
              <a:t>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6919520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92D0C74-1B9D-8DA6-7256-2F0F2CBF8D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0919FD3E-7C6B-5897-C4CB-406E48BE49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/>
              <a:t>Kliknutím můžete upravit styl předlohy.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E7B7F8DE-4A62-E6A4-48B8-90CA35E7B9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cs-CZ"/>
              <a:t>12.06.2024</a:t>
            </a:r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4D92B1AA-F800-1778-881C-DD32C01565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Marek Darsa</a:t>
            </a:r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C1F44EA5-622F-0FE4-7175-104990C18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96689-AAC1-49FF-8CFC-AFE655D342DD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0213747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860D47F-3A45-2741-F1E3-E6A135EBC5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D9E27731-CBA0-27BA-D6CB-CBDA036152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9DB0D834-0841-CCFC-FAFF-93783089F2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cs-CZ"/>
              <a:t>12.06.2024</a:t>
            </a:r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65EFD39D-360A-226A-CE11-59E0657F5F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Marek Darsa</a:t>
            </a:r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DF9AE4A7-AD3D-7A38-7A7B-FD2CFD97C2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96689-AAC1-49FF-8CFC-AFE655D342DD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8207648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vislý nadpis 1">
            <a:extLst>
              <a:ext uri="{FF2B5EF4-FFF2-40B4-BE49-F238E27FC236}">
                <a16:creationId xmlns:a16="http://schemas.microsoft.com/office/drawing/2014/main" id="{000ADF07-0904-EE4A-4C0D-562564ED091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DB2A6919-64C1-CE9C-DE3E-B05A04F308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EA645716-3C95-A79F-B1EA-DBCFF44C70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cs-CZ"/>
              <a:t>12.06.2024</a:t>
            </a:r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13BDF34B-7509-59FA-A3A2-D2A20B4EC9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Marek Darsa</a:t>
            </a:r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85EE469E-89AA-0199-8835-AB08F39E2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96689-AAC1-49FF-8CFC-AFE655D342DD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2612029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640EC9F-B068-F102-8BEE-22385B96CC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591" y="1066686"/>
            <a:ext cx="10217209" cy="1325563"/>
          </a:xfrm>
        </p:spPr>
        <p:txBody>
          <a:bodyPr/>
          <a:lstStyle/>
          <a:p>
            <a:r>
              <a:rPr lang="cs-CZ" dirty="0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B1800BF0-EDF1-06AA-F5AB-722900FB83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6592" y="2481943"/>
            <a:ext cx="10217208" cy="3695020"/>
          </a:xfrm>
        </p:spPr>
        <p:txBody>
          <a:bodyPr/>
          <a:lstStyle/>
          <a:p>
            <a:pPr lvl="0"/>
            <a:r>
              <a:rPr lang="cs-CZ" dirty="0"/>
              <a:t>Po kliknutí můžete upravovat styly textu v předloze.</a:t>
            </a:r>
          </a:p>
          <a:p>
            <a:pPr lvl="1"/>
            <a:r>
              <a:rPr lang="cs-CZ" dirty="0"/>
              <a:t>Druhá úroveň</a:t>
            </a:r>
          </a:p>
          <a:p>
            <a:pPr lvl="2"/>
            <a:r>
              <a:rPr lang="cs-CZ" dirty="0"/>
              <a:t>Třetí úroveň</a:t>
            </a:r>
          </a:p>
          <a:p>
            <a:pPr lvl="3"/>
            <a:r>
              <a:rPr lang="cs-CZ" dirty="0"/>
              <a:t>Čtvrtá úroveň</a:t>
            </a:r>
          </a:p>
          <a:p>
            <a:pPr lvl="4"/>
            <a:r>
              <a:rPr lang="cs-CZ" dirty="0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9F5C0BFA-906C-2F97-FFC5-1C2716AF2A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cs-CZ"/>
              <a:t>12.06.2024</a:t>
            </a:r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4AC64596-A062-C000-6AF7-6D37522113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Marek Darsa</a:t>
            </a:r>
          </a:p>
        </p:txBody>
      </p:sp>
      <p:pic>
        <p:nvPicPr>
          <p:cNvPr id="9" name="Picture 2" descr="https://www.email.cz/download/i/J_cdaADwWifiayZrAXd9jpkdWor_gYe_4QlhA3zsTzSB0jpv76wY4UUYT-LRJNvubDBn-to/logo_cvut.jpg">
            <a:extLst>
              <a:ext uri="{FF2B5EF4-FFF2-40B4-BE49-F238E27FC236}">
                <a16:creationId xmlns:a16="http://schemas.microsoft.com/office/drawing/2014/main" id="{72DED80C-5FAA-75EB-1661-A3525FF6231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001" y="274320"/>
            <a:ext cx="1770611" cy="863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ovéPole 6">
            <a:extLst>
              <a:ext uri="{FF2B5EF4-FFF2-40B4-BE49-F238E27FC236}">
                <a16:creationId xmlns:a16="http://schemas.microsoft.com/office/drawing/2014/main" id="{D241C473-4EDE-4BD6-9E6A-A790B62D573B}"/>
              </a:ext>
            </a:extLst>
          </p:cNvPr>
          <p:cNvSpPr txBox="1"/>
          <p:nvPr userDrawn="1"/>
        </p:nvSpPr>
        <p:spPr>
          <a:xfrm>
            <a:off x="9178182" y="6356350"/>
            <a:ext cx="2375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6C75928-2D05-4204-96EE-7DFBE81E343B}" type="slidenum">
              <a:rPr lang="en-US" smtClean="0"/>
              <a:pPr algn="r"/>
              <a:t>‹#›</a:t>
            </a:fld>
            <a:r>
              <a:rPr lang="en-US" dirty="0"/>
              <a:t>/17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3570845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oddílu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C17BC99-27B8-B396-B96F-DDC55CFF4E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cs-CZ" dirty="0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138B7553-D923-2E5C-F217-6F60F6D7FB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cs-CZ" dirty="0"/>
              <a:t>Po kliknutí můžete upravovat styly textu v předloze.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122DF036-8735-B432-76FD-E4FD7436A9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cs-CZ"/>
              <a:t>12.06.2024</a:t>
            </a:r>
            <a:endParaRPr lang="cs-CZ" dirty="0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236CD428-BF9A-1BE0-7ADD-C37977FD6B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Marek Darsa</a:t>
            </a:r>
            <a:endParaRPr lang="cs-CZ" dirty="0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1DB74984-8805-3D41-3E1F-38C201B50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96689-AAC1-49FF-8CFC-AFE655D342DD}" type="slidenum">
              <a:rPr lang="cs-CZ" smtClean="0"/>
              <a:t>‹#›</a:t>
            </a:fld>
            <a:endParaRPr lang="cs-CZ" dirty="0"/>
          </a:p>
        </p:txBody>
      </p:sp>
      <p:pic>
        <p:nvPicPr>
          <p:cNvPr id="8" name="Obrázek 7">
            <a:extLst>
              <a:ext uri="{FF2B5EF4-FFF2-40B4-BE49-F238E27FC236}">
                <a16:creationId xmlns:a16="http://schemas.microsoft.com/office/drawing/2014/main" id="{81628420-DA0E-3275-D709-64E0E015334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03" y="274320"/>
            <a:ext cx="1773814" cy="863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0239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C690058-E6B2-1A0C-70EF-5FED5586BF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F30E5D45-CEB3-870C-B61F-802FFC04FC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obsah 3">
            <a:extLst>
              <a:ext uri="{FF2B5EF4-FFF2-40B4-BE49-F238E27FC236}">
                <a16:creationId xmlns:a16="http://schemas.microsoft.com/office/drawing/2014/main" id="{3249EB5C-2868-8989-E32D-A25DCD36B4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FA52E75C-2384-2B59-B4A1-C865006384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cs-CZ"/>
              <a:t>12.06.2024</a:t>
            </a:r>
            <a:endParaRPr lang="cs-CZ" dirty="0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DBAB685C-0997-59CD-B644-FAA48FDB52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Marek Darsa</a:t>
            </a:r>
            <a:endParaRPr lang="cs-CZ" dirty="0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C7506A8F-BDF5-24D3-851A-769423C04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96689-AAC1-49FF-8CFC-AFE655D342DD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9941694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A603AA67-D7DB-9477-5B3C-DC7AD91979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AA8FCB08-B54C-A44D-22B5-33824DBB21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Zástupný obsah 3">
            <a:extLst>
              <a:ext uri="{FF2B5EF4-FFF2-40B4-BE49-F238E27FC236}">
                <a16:creationId xmlns:a16="http://schemas.microsoft.com/office/drawing/2014/main" id="{D32B9190-BBDE-F904-B28D-BA2AA416DA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text 4">
            <a:extLst>
              <a:ext uri="{FF2B5EF4-FFF2-40B4-BE49-F238E27FC236}">
                <a16:creationId xmlns:a16="http://schemas.microsoft.com/office/drawing/2014/main" id="{1B30A7ED-F6A8-DC2D-A3FD-7A1D489AC4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6" name="Zástupný obsah 5">
            <a:extLst>
              <a:ext uri="{FF2B5EF4-FFF2-40B4-BE49-F238E27FC236}">
                <a16:creationId xmlns:a16="http://schemas.microsoft.com/office/drawing/2014/main" id="{E779C0CF-752B-6709-7A70-45CDCF2C884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7" name="Zástupný symbol pro datum 6">
            <a:extLst>
              <a:ext uri="{FF2B5EF4-FFF2-40B4-BE49-F238E27FC236}">
                <a16:creationId xmlns:a16="http://schemas.microsoft.com/office/drawing/2014/main" id="{8B8045B4-7B5D-93E7-9BA0-5425BD4001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cs-CZ"/>
              <a:t>12.06.2024</a:t>
            </a:r>
          </a:p>
        </p:txBody>
      </p:sp>
      <p:sp>
        <p:nvSpPr>
          <p:cNvPr id="8" name="Zástupný symbol pro zápatí 7">
            <a:extLst>
              <a:ext uri="{FF2B5EF4-FFF2-40B4-BE49-F238E27FC236}">
                <a16:creationId xmlns:a16="http://schemas.microsoft.com/office/drawing/2014/main" id="{E8D66876-F54E-CE81-C995-83C462F392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Marek Darsa</a:t>
            </a:r>
          </a:p>
        </p:txBody>
      </p:sp>
      <p:sp>
        <p:nvSpPr>
          <p:cNvPr id="9" name="Zástupný symbol pro číslo snímku 8">
            <a:extLst>
              <a:ext uri="{FF2B5EF4-FFF2-40B4-BE49-F238E27FC236}">
                <a16:creationId xmlns:a16="http://schemas.microsoft.com/office/drawing/2014/main" id="{C7156CF0-9135-7052-E906-687DCE9270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96689-AAC1-49FF-8CFC-AFE655D342DD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5895111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enom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00992E6-C232-2623-ED2E-F70DE6AA9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datum 2">
            <a:extLst>
              <a:ext uri="{FF2B5EF4-FFF2-40B4-BE49-F238E27FC236}">
                <a16:creationId xmlns:a16="http://schemas.microsoft.com/office/drawing/2014/main" id="{1107FB82-C61C-E1E3-7ECB-522832679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cs-CZ"/>
              <a:t>12.06.2024</a:t>
            </a:r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22B9B0E5-3012-5CA6-15BB-34322AB896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Marek Darsa</a:t>
            </a:r>
          </a:p>
        </p:txBody>
      </p:sp>
      <p:sp>
        <p:nvSpPr>
          <p:cNvPr id="5" name="Zástupný symbol pro číslo snímku 4">
            <a:extLst>
              <a:ext uri="{FF2B5EF4-FFF2-40B4-BE49-F238E27FC236}">
                <a16:creationId xmlns:a16="http://schemas.microsoft.com/office/drawing/2014/main" id="{7B122717-42A7-C399-4F68-A452413763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96689-AAC1-49FF-8CFC-AFE655D342DD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118548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datum 1">
            <a:extLst>
              <a:ext uri="{FF2B5EF4-FFF2-40B4-BE49-F238E27FC236}">
                <a16:creationId xmlns:a16="http://schemas.microsoft.com/office/drawing/2014/main" id="{5F7E4A83-E439-FA90-2A4C-0C105B1EB0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cs-CZ"/>
              <a:t>12.06.2024</a:t>
            </a:r>
          </a:p>
        </p:txBody>
      </p:sp>
      <p:sp>
        <p:nvSpPr>
          <p:cNvPr id="3" name="Zástupný symbol pro zápatí 2">
            <a:extLst>
              <a:ext uri="{FF2B5EF4-FFF2-40B4-BE49-F238E27FC236}">
                <a16:creationId xmlns:a16="http://schemas.microsoft.com/office/drawing/2014/main" id="{D27585AA-3AE2-E4F3-68C2-27B9124528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Marek Darsa</a:t>
            </a:r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2AF26353-8F32-CE2A-864C-D7E034AFE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96689-AAC1-49FF-8CFC-AFE655D342DD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2692705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A9477F6-0E82-0AF4-4B4F-B9F301C43F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BDFA530A-0FAE-4E92-9131-029C22A4E8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AA390830-C1F1-6BCA-D90B-7F6D835407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3917D7CF-6231-1D56-6AD4-D1FEE9F0E0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cs-CZ"/>
              <a:t>12.06.2024</a:t>
            </a:r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7F2765C9-F69E-DC5B-7232-CEB2C0CDD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Marek Darsa</a:t>
            </a:r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5D91606E-083F-2E0E-3B31-10B6FBD5D1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96689-AAC1-49FF-8CFC-AFE655D342DD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714168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DA5CBBB-E0D0-D391-CDD1-1F54DC1928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symbol obrázku 2">
            <a:extLst>
              <a:ext uri="{FF2B5EF4-FFF2-40B4-BE49-F238E27FC236}">
                <a16:creationId xmlns:a16="http://schemas.microsoft.com/office/drawing/2014/main" id="{863D5F5C-AE89-5721-AE54-FF8F38772D5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cs-CZ"/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5F6C62E2-7787-CF64-C12F-4ED5226592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9DC0191C-D60B-1967-329D-1449F9639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cs-CZ"/>
              <a:t>12.06.2024</a:t>
            </a:r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5540CA2E-1604-5847-27A4-0465B70C4D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Marek Darsa</a:t>
            </a:r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C5FE2D8F-E8AF-2607-A17E-1BD07AC43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96689-AAC1-49FF-8CFC-AFE655D342DD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2296455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5261511C-21B8-72C3-57D5-103E96C72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43E81497-7B76-6EC0-825B-359E30CA1A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189244F7-2D5D-CAE6-C833-F9F3B4B67C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cs-CZ"/>
              <a:t>12.06.2024</a:t>
            </a:r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70A2EB80-B927-8194-76C5-C31FE1C1F8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cs-CZ"/>
              <a:t>Marek Darsa</a:t>
            </a:r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813139A1-C8E6-F25C-3C51-803B35C226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4496689-AAC1-49FF-8CFC-AFE655D342DD}" type="slidenum">
              <a:rPr lang="cs-CZ" smtClean="0"/>
              <a:pPr/>
              <a:t>‹#›</a:t>
            </a:fld>
            <a:r>
              <a:rPr lang="en-US" dirty="0"/>
              <a:t>/17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7666392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salisburyhealthcarehistory.uk/wp-content/uploads/2016.475_patient_dcanner.jpg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02_D917F120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07_49A2D389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E30439A-8A5B-46EC-8283-9B6B031D40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27"/>
            <a:ext cx="12192001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55521" y="-1720"/>
            <a:ext cx="11750040" cy="6840685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61000"/>
                </a:schemeClr>
              </a:gs>
              <a:gs pos="100000">
                <a:schemeClr val="accent1">
                  <a:alpha val="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6054" y="-1291"/>
            <a:ext cx="3608179" cy="6858864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274173">
            <a:off x="6059728" y="779270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79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F3517913-9135-D2C1-CB2A-A6C88451BC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97876" y="607990"/>
            <a:ext cx="6596245" cy="2801544"/>
          </a:xfrm>
        </p:spPr>
        <p:txBody>
          <a:bodyPr>
            <a:normAutofit/>
          </a:bodyPr>
          <a:lstStyle/>
          <a:p>
            <a:r>
              <a:rPr lang="cs-CZ" sz="4800" dirty="0">
                <a:solidFill>
                  <a:srgbClr val="FFFFFF"/>
                </a:solidFill>
              </a:rPr>
              <a:t>Ovládací software pro nezávislé ovládání pěti pneumatických svalů v robotické struktuře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314" y="4480038"/>
            <a:ext cx="12179371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F8894F18-B9D7-78FD-DCA0-BD80EA279D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00045" y="3448467"/>
            <a:ext cx="6596245" cy="3011904"/>
          </a:xfrm>
        </p:spPr>
        <p:txBody>
          <a:bodyPr>
            <a:normAutofit fontScale="92500" lnSpcReduction="10000"/>
          </a:bodyPr>
          <a:lstStyle/>
          <a:p>
            <a:r>
              <a:rPr lang="cs-CZ" dirty="0">
                <a:solidFill>
                  <a:srgbClr val="FFFFFF"/>
                </a:solidFill>
              </a:rPr>
              <a:t>Marek Darsa</a:t>
            </a:r>
          </a:p>
          <a:p>
            <a:r>
              <a:rPr lang="cs-CZ" dirty="0">
                <a:solidFill>
                  <a:srgbClr val="FFFFFF"/>
                </a:solidFill>
              </a:rPr>
              <a:t>Bakalářská Práce</a:t>
            </a:r>
            <a:endParaRPr lang="en-US" dirty="0">
              <a:solidFill>
                <a:srgbClr val="FFFFFF"/>
              </a:solidFill>
            </a:endParaRPr>
          </a:p>
          <a:p>
            <a:r>
              <a:rPr lang="cs-CZ" dirty="0">
                <a:solidFill>
                  <a:srgbClr val="FFFFFF"/>
                </a:solidFill>
              </a:rPr>
              <a:t>Studijní program: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cs-CZ" dirty="0">
                <a:solidFill>
                  <a:srgbClr val="FFFFFF"/>
                </a:solidFill>
              </a:rPr>
              <a:t>Informatika a kybernetika ve zdravotnictví</a:t>
            </a:r>
          </a:p>
          <a:p>
            <a:r>
              <a:rPr lang="cs-CZ" dirty="0">
                <a:solidFill>
                  <a:srgbClr val="FFFFFF"/>
                </a:solidFill>
              </a:rPr>
              <a:t>Studijní obor: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cs-CZ" dirty="0">
                <a:solidFill>
                  <a:srgbClr val="FFFFFF"/>
                </a:solidFill>
              </a:rPr>
              <a:t>Biomedicínská informatika</a:t>
            </a:r>
          </a:p>
          <a:p>
            <a:endParaRPr lang="cs-CZ" dirty="0">
              <a:solidFill>
                <a:srgbClr val="FFFFFF"/>
              </a:solidFill>
            </a:endParaRPr>
          </a:p>
          <a:p>
            <a:r>
              <a:rPr lang="cs-CZ" dirty="0">
                <a:solidFill>
                  <a:srgbClr val="FFFFFF"/>
                </a:solidFill>
              </a:rPr>
              <a:t>Vedoucí : Ing. Martin Bejtic</a:t>
            </a:r>
          </a:p>
          <a:p>
            <a:r>
              <a:rPr lang="cs-CZ" dirty="0">
                <a:solidFill>
                  <a:srgbClr val="FFFFFF"/>
                </a:solidFill>
              </a:rPr>
              <a:t>Konzultant: Ing. Jan </a:t>
            </a:r>
            <a:r>
              <a:rPr lang="cs-CZ" dirty="0" err="1">
                <a:solidFill>
                  <a:srgbClr val="FFFFFF"/>
                </a:solidFill>
              </a:rPr>
              <a:t>Kauler</a:t>
            </a:r>
            <a:r>
              <a:rPr lang="cs-CZ" dirty="0">
                <a:solidFill>
                  <a:srgbClr val="FFFFFF"/>
                </a:solidFill>
              </a:rPr>
              <a:t>, </a:t>
            </a:r>
            <a:r>
              <a:rPr lang="cs-CZ" dirty="0" err="1">
                <a:solidFill>
                  <a:srgbClr val="FFFFFF"/>
                </a:solidFill>
              </a:rPr>
              <a:t>Ph</a:t>
            </a:r>
            <a:r>
              <a:rPr lang="cs-CZ" dirty="0">
                <a:solidFill>
                  <a:srgbClr val="FFFFFF"/>
                </a:solidFill>
              </a:rPr>
              <a:t>. D.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3947E58-F088-49F1-A3D1-DEA690192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6967085" y="1632660"/>
            <a:ext cx="6857572" cy="3592258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Obrázek 3" descr="Obsah obrázku text, Písmo, grafický design, Grafika&#10;&#10;Popis byl vytvořen automaticky">
            <a:extLst>
              <a:ext uri="{FF2B5EF4-FFF2-40B4-BE49-F238E27FC236}">
                <a16:creationId xmlns:a16="http://schemas.microsoft.com/office/drawing/2014/main" id="{DC661CAC-AA55-BA54-A354-B7A44ABF4C8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03" y="235514"/>
            <a:ext cx="1773814" cy="863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8974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906D561-D6FA-F9BF-6080-29016461E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Návrh uživatelských rolí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7BCF3521-17B4-9F91-703A-4C6528B682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6592" y="2481943"/>
            <a:ext cx="4503717" cy="3695020"/>
          </a:xfrm>
        </p:spPr>
        <p:txBody>
          <a:bodyPr/>
          <a:lstStyle/>
          <a:p>
            <a:pPr marL="0" indent="0">
              <a:buNone/>
            </a:pPr>
            <a:r>
              <a:rPr lang="cs-CZ" dirty="0"/>
              <a:t>Administrátor</a:t>
            </a:r>
          </a:p>
          <a:p>
            <a:r>
              <a:rPr lang="cs-CZ" dirty="0"/>
              <a:t>Měření jednotlivých svalů</a:t>
            </a:r>
          </a:p>
          <a:p>
            <a:r>
              <a:rPr lang="cs-CZ" dirty="0"/>
              <a:t>Přístup k databázi</a:t>
            </a:r>
          </a:p>
          <a:p>
            <a:endParaRPr lang="cs-CZ" dirty="0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3D730137-50D9-C812-543E-BC8FAAC6E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cs-CZ"/>
              <a:t>12.06.2024</a:t>
            </a:r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64EFB3F1-52BF-6743-5FAE-E998B6118D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Marek Darsa</a:t>
            </a:r>
            <a:endParaRPr lang="en-US" dirty="0"/>
          </a:p>
        </p:txBody>
      </p:sp>
      <p:sp>
        <p:nvSpPr>
          <p:cNvPr id="7" name="Zástupný obsah 2">
            <a:extLst>
              <a:ext uri="{FF2B5EF4-FFF2-40B4-BE49-F238E27FC236}">
                <a16:creationId xmlns:a16="http://schemas.microsoft.com/office/drawing/2014/main" id="{C4B96597-547F-28FE-8122-0B2D3B6FE6B1}"/>
              </a:ext>
            </a:extLst>
          </p:cNvPr>
          <p:cNvSpPr txBox="1">
            <a:spLocks/>
          </p:cNvSpPr>
          <p:nvPr/>
        </p:nvSpPr>
        <p:spPr>
          <a:xfrm>
            <a:off x="6245195" y="2481943"/>
            <a:ext cx="4503717" cy="36950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cs-CZ" dirty="0"/>
              <a:t>Uživatel</a:t>
            </a:r>
          </a:p>
          <a:p>
            <a:r>
              <a:rPr lang="cs-CZ" dirty="0"/>
              <a:t>Předvolené akce</a:t>
            </a:r>
          </a:p>
          <a:p>
            <a:r>
              <a:rPr lang="cs-CZ" dirty="0"/>
              <a:t>Nezávislé ovládaní svalů</a:t>
            </a:r>
          </a:p>
        </p:txBody>
      </p:sp>
    </p:spTree>
    <p:extLst>
      <p:ext uri="{BB962C8B-B14F-4D97-AF65-F5344CB8AC3E}">
        <p14:creationId xmlns:p14="http://schemas.microsoft.com/office/powerpoint/2010/main" val="2452489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BE611645-8A93-880D-B34D-5907860919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cs-CZ"/>
              <a:t>12.06.2024</a:t>
            </a:r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908DCEE5-BF52-29F2-3D50-06A25F223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Marek Darsa</a:t>
            </a:r>
            <a:endParaRPr lang="en-US" dirty="0"/>
          </a:p>
        </p:txBody>
      </p:sp>
      <p:pic>
        <p:nvPicPr>
          <p:cNvPr id="7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0F849A72-DACE-8563-ED0E-4B7A59399E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7600" y="1273896"/>
            <a:ext cx="7696800" cy="4310208"/>
          </a:xfrm>
          <a:noFill/>
        </p:spPr>
      </p:pic>
      <p:sp>
        <p:nvSpPr>
          <p:cNvPr id="8" name="TextovéPole 7">
            <a:extLst>
              <a:ext uri="{FF2B5EF4-FFF2-40B4-BE49-F238E27FC236}">
                <a16:creationId xmlns:a16="http://schemas.microsoft.com/office/drawing/2014/main" id="{46AA63A0-8961-35F5-E184-17D986DF9039}"/>
              </a:ext>
            </a:extLst>
          </p:cNvPr>
          <p:cNvSpPr txBox="1"/>
          <p:nvPr/>
        </p:nvSpPr>
        <p:spPr>
          <a:xfrm>
            <a:off x="4237653" y="5710916"/>
            <a:ext cx="3716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Obr. </a:t>
            </a:r>
            <a:r>
              <a:rPr lang="en-US" dirty="0"/>
              <a:t>8</a:t>
            </a:r>
            <a:r>
              <a:rPr lang="cs-CZ" dirty="0"/>
              <a:t> Hlavní administrátorské okno</a:t>
            </a:r>
          </a:p>
        </p:txBody>
      </p:sp>
    </p:spTree>
    <p:extLst>
      <p:ext uri="{BB962C8B-B14F-4D97-AF65-F5344CB8AC3E}">
        <p14:creationId xmlns:p14="http://schemas.microsoft.com/office/powerpoint/2010/main" val="2528837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93B18AC5-200E-ACB7-E026-AA581B7F72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cs-CZ"/>
              <a:t>12.06.2024</a:t>
            </a:r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292E5DAD-9805-6AB3-D9FF-E20C2EC344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Marek Darsa</a:t>
            </a:r>
            <a:endParaRPr lang="en-US" dirty="0"/>
          </a:p>
        </p:txBody>
      </p:sp>
      <p:pic>
        <p:nvPicPr>
          <p:cNvPr id="7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5DFE33F8-9806-3623-423D-B990DBB125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7600" y="1206549"/>
            <a:ext cx="7696800" cy="4444902"/>
          </a:xfrm>
          <a:noFill/>
        </p:spPr>
      </p:pic>
      <p:sp>
        <p:nvSpPr>
          <p:cNvPr id="8" name="TextovéPole 7">
            <a:extLst>
              <a:ext uri="{FF2B5EF4-FFF2-40B4-BE49-F238E27FC236}">
                <a16:creationId xmlns:a16="http://schemas.microsoft.com/office/drawing/2014/main" id="{1684AE1C-D21B-4E12-E03B-1E77A39C7B14}"/>
              </a:ext>
            </a:extLst>
          </p:cNvPr>
          <p:cNvSpPr txBox="1"/>
          <p:nvPr/>
        </p:nvSpPr>
        <p:spPr>
          <a:xfrm>
            <a:off x="2461726" y="5823441"/>
            <a:ext cx="7268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Obr. </a:t>
            </a:r>
            <a:r>
              <a:rPr lang="en-US" dirty="0"/>
              <a:t>9</a:t>
            </a:r>
            <a:r>
              <a:rPr lang="cs-CZ" dirty="0"/>
              <a:t> Okno pro měření technických parametrů pneumatického svalu</a:t>
            </a:r>
          </a:p>
        </p:txBody>
      </p:sp>
    </p:spTree>
    <p:extLst>
      <p:ext uri="{BB962C8B-B14F-4D97-AF65-F5344CB8AC3E}">
        <p14:creationId xmlns:p14="http://schemas.microsoft.com/office/powerpoint/2010/main" val="31918917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BE611645-8A93-880D-B34D-5907860919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cs-CZ"/>
              <a:t>12.06.2024</a:t>
            </a:r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908DCEE5-BF52-29F2-3D50-06A25F223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Marek Darsa</a:t>
            </a:r>
            <a:endParaRPr lang="en-US" dirty="0"/>
          </a:p>
        </p:txBody>
      </p:sp>
      <p:pic>
        <p:nvPicPr>
          <p:cNvPr id="7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0F849A72-DACE-8563-ED0E-4B7A59399E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7600" y="1273896"/>
            <a:ext cx="7696800" cy="4310208"/>
          </a:xfrm>
          <a:noFill/>
        </p:spPr>
      </p:pic>
      <p:sp>
        <p:nvSpPr>
          <p:cNvPr id="8" name="TextovéPole 7">
            <a:extLst>
              <a:ext uri="{FF2B5EF4-FFF2-40B4-BE49-F238E27FC236}">
                <a16:creationId xmlns:a16="http://schemas.microsoft.com/office/drawing/2014/main" id="{46AA63A0-8961-35F5-E184-17D986DF9039}"/>
              </a:ext>
            </a:extLst>
          </p:cNvPr>
          <p:cNvSpPr txBox="1"/>
          <p:nvPr/>
        </p:nvSpPr>
        <p:spPr>
          <a:xfrm>
            <a:off x="4237653" y="5710916"/>
            <a:ext cx="3716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Obr. </a:t>
            </a:r>
            <a:r>
              <a:rPr lang="en-US" dirty="0"/>
              <a:t>8</a:t>
            </a:r>
            <a:r>
              <a:rPr lang="cs-CZ" dirty="0"/>
              <a:t> Hlavní administrátorské okno</a:t>
            </a:r>
          </a:p>
        </p:txBody>
      </p:sp>
    </p:spTree>
    <p:extLst>
      <p:ext uri="{BB962C8B-B14F-4D97-AF65-F5344CB8AC3E}">
        <p14:creationId xmlns:p14="http://schemas.microsoft.com/office/powerpoint/2010/main" val="42931636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A1699056-EC27-91A0-8982-2EF90D9844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cs-CZ"/>
              <a:t>12.06.2024</a:t>
            </a:r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AD4FF626-7DF5-C23D-7714-39E5D9C081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Marek Darsa</a:t>
            </a:r>
            <a:endParaRPr lang="en-US" dirty="0"/>
          </a:p>
        </p:txBody>
      </p:sp>
      <p:pic>
        <p:nvPicPr>
          <p:cNvPr id="7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8BFA8092-8E42-E408-D85C-D9B6EB7CB8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788" y="1231641"/>
            <a:ext cx="10626012" cy="4238293"/>
          </a:xfrm>
        </p:spPr>
      </p:pic>
      <p:sp>
        <p:nvSpPr>
          <p:cNvPr id="8" name="TextovéPole 7">
            <a:extLst>
              <a:ext uri="{FF2B5EF4-FFF2-40B4-BE49-F238E27FC236}">
                <a16:creationId xmlns:a16="http://schemas.microsoft.com/office/drawing/2014/main" id="{698BE0A0-DCA5-C105-680A-4C9E0DFD866A}"/>
              </a:ext>
            </a:extLst>
          </p:cNvPr>
          <p:cNvSpPr txBox="1"/>
          <p:nvPr/>
        </p:nvSpPr>
        <p:spPr>
          <a:xfrm>
            <a:off x="4211216" y="5543810"/>
            <a:ext cx="37695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Obr. 1</a:t>
            </a:r>
            <a:r>
              <a:rPr lang="en-US" dirty="0"/>
              <a:t>0</a:t>
            </a:r>
            <a:r>
              <a:rPr lang="cs-CZ" dirty="0"/>
              <a:t> Grafické zobrazení databáze</a:t>
            </a:r>
          </a:p>
        </p:txBody>
      </p:sp>
    </p:spTree>
    <p:extLst>
      <p:ext uri="{BB962C8B-B14F-4D97-AF65-F5344CB8AC3E}">
        <p14:creationId xmlns:p14="http://schemas.microsoft.com/office/powerpoint/2010/main" val="595388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21105B4B-22FB-1704-AECB-96DDCCC354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cs-CZ"/>
              <a:t>12.06.2024</a:t>
            </a:r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3C8B8A3E-3B6F-D6C9-B80C-07FB2517A9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Marek Darsa</a:t>
            </a:r>
            <a:endParaRPr lang="en-US" dirty="0"/>
          </a:p>
        </p:txBody>
      </p:sp>
      <p:pic>
        <p:nvPicPr>
          <p:cNvPr id="7" name="Content Placeholder 10" descr="A screenshot of a computer&#10;&#10;Description automatically generated">
            <a:extLst>
              <a:ext uri="{FF2B5EF4-FFF2-40B4-BE49-F238E27FC236}">
                <a16:creationId xmlns:a16="http://schemas.microsoft.com/office/drawing/2014/main" id="{55C2AC96-2DE2-6D75-44CC-EDF2C55B3A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143" y="1268963"/>
            <a:ext cx="11038114" cy="3993793"/>
          </a:xfrm>
        </p:spPr>
      </p:pic>
      <p:sp>
        <p:nvSpPr>
          <p:cNvPr id="8" name="TextovéPole 7">
            <a:extLst>
              <a:ext uri="{FF2B5EF4-FFF2-40B4-BE49-F238E27FC236}">
                <a16:creationId xmlns:a16="http://schemas.microsoft.com/office/drawing/2014/main" id="{0B96ACBC-518F-F6FA-92D9-D9764289D6BB}"/>
              </a:ext>
            </a:extLst>
          </p:cNvPr>
          <p:cNvSpPr txBox="1"/>
          <p:nvPr/>
        </p:nvSpPr>
        <p:spPr>
          <a:xfrm>
            <a:off x="4758612" y="5337691"/>
            <a:ext cx="2674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Obr. 1</a:t>
            </a:r>
            <a:r>
              <a:rPr lang="en-US" dirty="0"/>
              <a:t>1</a:t>
            </a:r>
            <a:r>
              <a:rPr lang="cs-CZ" dirty="0"/>
              <a:t> Uživatelské okno</a:t>
            </a:r>
          </a:p>
        </p:txBody>
      </p:sp>
    </p:spTree>
    <p:extLst>
      <p:ext uri="{BB962C8B-B14F-4D97-AF65-F5344CB8AC3E}">
        <p14:creationId xmlns:p14="http://schemas.microsoft.com/office/powerpoint/2010/main" val="22646645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CB26F04-5BB8-8107-5F67-813CC162F6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Závěr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FD0C7936-6792-FCDA-29C2-D6EEF89FBA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cs-CZ" dirty="0"/>
              <a:t>Vytvoření GUI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cs-CZ" dirty="0"/>
              <a:t>Navrhnutí a vytvoření možnosti uživatelských rolí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cs-CZ" dirty="0"/>
              <a:t>Vytvoření metody pro ovládání jednotlivých svalů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cs-CZ" dirty="0"/>
              <a:t>Možnost provést měření na svalu a dále s tímto měřením pracovat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cs-CZ" dirty="0"/>
              <a:t>Možnost nastavit pro každý sval různé parametry a tyto parametry mít možnost měnit</a:t>
            </a:r>
          </a:p>
          <a:p>
            <a:endParaRPr lang="cs-CZ" dirty="0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D2B91E1E-1F11-BE8A-44F2-6E4CFBD5D6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cs-CZ"/>
              <a:t>12.06.2024</a:t>
            </a:r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4B51D1CE-A4E3-04E5-25A0-677E55816C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Marek Darsa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66764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AF8DCEA7-4C3B-F45E-63A4-5CCABA3AFA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cs-CZ" dirty="0"/>
              <a:t>Děkuji za pozornost</a:t>
            </a:r>
            <a:br>
              <a:rPr lang="cs-CZ" dirty="0"/>
            </a:br>
            <a:r>
              <a:rPr lang="cs-CZ" dirty="0"/>
              <a:t>Dotazy?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F17201D6-3DF7-B316-3165-3102B6D709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0EE8950E-C1CC-0285-39A0-BD89F8B48E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cs-CZ"/>
              <a:t>12.06.2024</a:t>
            </a:r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3121C9DB-8628-C7E3-796D-9C784FC64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Marek Darsa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07536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4C66974-0CAF-902D-8D24-ED7988C473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Zdroje</a:t>
            </a:r>
            <a:endParaRPr lang="cs-CZ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69094F4A-4641-23B5-0B6A-C0CCE3995E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Obr</a:t>
            </a:r>
            <a:r>
              <a:rPr lang="en-US" dirty="0"/>
              <a:t>. 1 - </a:t>
            </a:r>
            <a:r>
              <a:rPr lang="en-US" dirty="0">
                <a:hlinkClick r:id="rId2"/>
              </a:rPr>
              <a:t>https://salisburyhealthcarehistory.uk/wp-content/uploads/2016.475_patient_dcanner.jpg</a:t>
            </a:r>
            <a:endParaRPr lang="en-US" dirty="0"/>
          </a:p>
          <a:p>
            <a:endParaRPr lang="cs-CZ" dirty="0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AAAA4DC2-F549-812B-E49C-24FB610B8C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cs-CZ"/>
              <a:t>12.06.2024</a:t>
            </a:r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18180310-BA9E-3057-6185-5B3469DDD6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Marek Darsa</a:t>
            </a:r>
            <a:endParaRPr lang="en-US" dirty="0"/>
          </a:p>
        </p:txBody>
      </p:sp>
      <p:sp>
        <p:nvSpPr>
          <p:cNvPr id="7" name="Obdélník 6">
            <a:extLst>
              <a:ext uri="{FF2B5EF4-FFF2-40B4-BE49-F238E27FC236}">
                <a16:creationId xmlns:a16="http://schemas.microsoft.com/office/drawing/2014/main" id="{8838C815-504A-76F3-053D-EFCC87B7DB81}"/>
              </a:ext>
            </a:extLst>
          </p:cNvPr>
          <p:cNvSpPr/>
          <p:nvPr/>
        </p:nvSpPr>
        <p:spPr>
          <a:xfrm>
            <a:off x="10628768" y="6111089"/>
            <a:ext cx="1104523" cy="61038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6771177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DCEDD67-2CF9-A44C-F7AC-2361EBE205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1. Jak by bylo možné systém rozšířit pro ovládání více než pěti pneumatických svalů?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11CDFB0C-8E45-79C1-5E1C-5BCEA1F4CC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Nutné přidat do soustavy desku která bude schopna ovládat daný krokový motor</a:t>
            </a:r>
          </a:p>
          <a:p>
            <a:endParaRPr lang="cs-CZ" dirty="0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27287700-48C0-31F3-5DDE-237A4BB7FA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cs-CZ"/>
              <a:t>12.06.2024</a:t>
            </a:r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806DF613-5C19-71EF-A497-B5099306F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Marek Darsa</a:t>
            </a:r>
            <a:endParaRPr lang="en-US" dirty="0"/>
          </a:p>
        </p:txBody>
      </p:sp>
      <p:sp>
        <p:nvSpPr>
          <p:cNvPr id="6" name="Obdélník 5">
            <a:extLst>
              <a:ext uri="{FF2B5EF4-FFF2-40B4-BE49-F238E27FC236}">
                <a16:creationId xmlns:a16="http://schemas.microsoft.com/office/drawing/2014/main" id="{8DC130FD-1388-41DA-8CC1-C158CC02F6F7}"/>
              </a:ext>
            </a:extLst>
          </p:cNvPr>
          <p:cNvSpPr/>
          <p:nvPr/>
        </p:nvSpPr>
        <p:spPr>
          <a:xfrm>
            <a:off x="10628768" y="6111089"/>
            <a:ext cx="1104523" cy="61038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9876731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8DCA7BB-BDF4-6A13-06C8-8E6FC64311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Obsah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B3C0B889-F22B-A561-F0E6-E5A515B387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Proč soustava vůbec vznikla</a:t>
            </a:r>
          </a:p>
          <a:p>
            <a:r>
              <a:rPr lang="cs-CZ" dirty="0"/>
              <a:t>Pneumatická</a:t>
            </a:r>
            <a:r>
              <a:rPr lang="en-US" dirty="0"/>
              <a:t> </a:t>
            </a:r>
            <a:r>
              <a:rPr lang="cs-CZ" dirty="0"/>
              <a:t>soustava</a:t>
            </a:r>
            <a:endParaRPr lang="en-US" dirty="0"/>
          </a:p>
          <a:p>
            <a:r>
              <a:rPr lang="cs-CZ" dirty="0"/>
              <a:t>Pneumatické Svaly</a:t>
            </a:r>
            <a:endParaRPr lang="en-US" dirty="0"/>
          </a:p>
          <a:p>
            <a:r>
              <a:rPr lang="cs-CZ" dirty="0"/>
              <a:t>Cíle</a:t>
            </a:r>
            <a:r>
              <a:rPr lang="en-US" dirty="0"/>
              <a:t> </a:t>
            </a:r>
            <a:r>
              <a:rPr lang="cs-CZ" dirty="0"/>
              <a:t>práce</a:t>
            </a:r>
          </a:p>
          <a:p>
            <a:r>
              <a:rPr lang="cs-CZ" dirty="0"/>
              <a:t>Metodika</a:t>
            </a:r>
          </a:p>
          <a:p>
            <a:r>
              <a:rPr lang="cs-CZ" dirty="0"/>
              <a:t>Závěr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6C89B903-8106-2CE7-BA97-DAF16F956C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cs-CZ"/>
              <a:t>12.06.2024</a:t>
            </a:r>
            <a:endParaRPr lang="cs-CZ" dirty="0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77DA44F3-573F-2956-5DF8-A18A911C3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Marek Darsa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11134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1CE5F85-8907-A285-11CC-BE13BBF60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2. Jaké změny v softwarové architektuře vyžaduje škálování projektu na více svalů?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16980CF1-2C44-B065-3246-B22B3A4B13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cs-CZ"/>
              <a:t>12.06.2024</a:t>
            </a:r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BEB06671-4BF1-9156-64B0-8AB624CD4F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Marek Darsa</a:t>
            </a:r>
            <a:endParaRPr lang="en-US" dirty="0"/>
          </a:p>
        </p:txBody>
      </p:sp>
      <p:sp>
        <p:nvSpPr>
          <p:cNvPr id="6" name="Obdélník 5">
            <a:extLst>
              <a:ext uri="{FF2B5EF4-FFF2-40B4-BE49-F238E27FC236}">
                <a16:creationId xmlns:a16="http://schemas.microsoft.com/office/drawing/2014/main" id="{0B15BB07-08A5-72F6-A0D2-BCD3BD80830D}"/>
              </a:ext>
            </a:extLst>
          </p:cNvPr>
          <p:cNvSpPr/>
          <p:nvPr/>
        </p:nvSpPr>
        <p:spPr>
          <a:xfrm>
            <a:off x="10628768" y="6111089"/>
            <a:ext cx="1104523" cy="61038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0" name="Zástupný obsah 9">
            <a:extLst>
              <a:ext uri="{FF2B5EF4-FFF2-40B4-BE49-F238E27FC236}">
                <a16:creationId xmlns:a16="http://schemas.microsoft.com/office/drawing/2014/main" id="{114C54AD-9D7F-9E51-B25F-7B008F2B91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Ovládání svalů je pomocí slovníku</a:t>
            </a:r>
          </a:p>
          <a:p>
            <a:r>
              <a:rPr lang="cs-CZ" dirty="0"/>
              <a:t>Vykreslování GUI je děláno ručně</a:t>
            </a:r>
          </a:p>
        </p:txBody>
      </p:sp>
      <p:pic>
        <p:nvPicPr>
          <p:cNvPr id="14" name="Obrázek 13" descr="Obsah obrázku text, snímek obrazovky, Písmo&#10;&#10;Popis byl vytvořen automaticky">
            <a:extLst>
              <a:ext uri="{FF2B5EF4-FFF2-40B4-BE49-F238E27FC236}">
                <a16:creationId xmlns:a16="http://schemas.microsoft.com/office/drawing/2014/main" id="{AAA43968-9C7A-5CED-F8B8-1FFFC62D2D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9455" y="2481943"/>
            <a:ext cx="3554090" cy="3425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532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9F4550F-10F5-EF95-E4AF-65CD16EF3C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cs-CZ" dirty="0"/>
              <a:t>3. Uvažoval jste o licencích použitých knihoven? Jaká omezení kladou licence GPL, MIT a LGPL?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04EB1CF1-8FB8-61C5-1CBE-EEC07A6F9D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cs-CZ" dirty="0"/>
              <a:t>Knihovny které se nacházejí v základní distribuci Pythonu tak jsou pod licencí :Python Software </a:t>
            </a:r>
            <a:r>
              <a:rPr lang="cs-CZ" dirty="0" err="1"/>
              <a:t>Foundation</a:t>
            </a:r>
            <a:r>
              <a:rPr lang="cs-CZ" dirty="0"/>
              <a:t> </a:t>
            </a:r>
            <a:r>
              <a:rPr lang="cs-CZ" dirty="0" err="1"/>
              <a:t>License</a:t>
            </a:r>
            <a:r>
              <a:rPr lang="cs-CZ" dirty="0"/>
              <a:t> (PSF </a:t>
            </a:r>
            <a:r>
              <a:rPr lang="cs-CZ" dirty="0" err="1"/>
              <a:t>License</a:t>
            </a:r>
            <a:r>
              <a:rPr lang="cs-CZ" dirty="0"/>
              <a:t>)</a:t>
            </a:r>
          </a:p>
          <a:p>
            <a:r>
              <a:rPr lang="cs-CZ" dirty="0"/>
              <a:t>Ostatní využité knihovny jsou pod licencí MIT</a:t>
            </a:r>
          </a:p>
          <a:p>
            <a:pPr marL="0" indent="0">
              <a:buNone/>
            </a:pPr>
            <a:endParaRPr lang="cs-CZ" dirty="0"/>
          </a:p>
          <a:p>
            <a:r>
              <a:rPr lang="cs-CZ" dirty="0"/>
              <a:t>GPL: když se využije knihovna s touto licencí tak můj kód musím distribuovat pod stejnou licencí</a:t>
            </a:r>
          </a:p>
          <a:p>
            <a:r>
              <a:rPr lang="cs-CZ" dirty="0"/>
              <a:t>LGPL: pokud provedu změny s knihovnou tak musím tyto změny dát veřejně zbytek kódu ale nemusím dávat veřejně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1E37FB50-46E1-BBAD-ADDC-2EECAC0BA2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cs-CZ"/>
              <a:t>12.06.2024</a:t>
            </a:r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2848E7A4-C235-0B86-3B1D-A0FEEF16CE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Marek Darsa</a:t>
            </a:r>
            <a:endParaRPr lang="en-US" dirty="0"/>
          </a:p>
        </p:txBody>
      </p:sp>
      <p:sp>
        <p:nvSpPr>
          <p:cNvPr id="6" name="Obdélník 5">
            <a:extLst>
              <a:ext uri="{FF2B5EF4-FFF2-40B4-BE49-F238E27FC236}">
                <a16:creationId xmlns:a16="http://schemas.microsoft.com/office/drawing/2014/main" id="{8602EFE5-E5C5-30BE-4D2D-177A9FBEFB5C}"/>
              </a:ext>
            </a:extLst>
          </p:cNvPr>
          <p:cNvSpPr/>
          <p:nvPr/>
        </p:nvSpPr>
        <p:spPr>
          <a:xfrm>
            <a:off x="10628768" y="6111089"/>
            <a:ext cx="1104523" cy="61038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2644213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6">
            <a:extLst>
              <a:ext uri="{FF2B5EF4-FFF2-40B4-BE49-F238E27FC236}">
                <a16:creationId xmlns:a16="http://schemas.microsoft.com/office/drawing/2014/main" id="{BB7C0E06-6EE7-4DC1-8358-E6A2581DF3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2" name="Obrázek 21" descr="Obsah obrázku Elektronické inženýrství, elektronika, Elektrické vedení, Elektronická součástka&#10;&#10;Popis byl vytvořen automaticky">
            <a:extLst>
              <a:ext uri="{FF2B5EF4-FFF2-40B4-BE49-F238E27FC236}">
                <a16:creationId xmlns:a16="http://schemas.microsoft.com/office/drawing/2014/main" id="{6E2052FA-ADAA-5A15-743C-A82E2A7E624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2518"/>
          <a:stretch/>
        </p:blipFill>
        <p:spPr>
          <a:xfrm>
            <a:off x="643467" y="557190"/>
            <a:ext cx="5346948" cy="5743612"/>
          </a:xfrm>
          <a:prstGeom prst="rect">
            <a:avLst/>
          </a:prstGeom>
        </p:spPr>
      </p:pic>
      <p:pic>
        <p:nvPicPr>
          <p:cNvPr id="20" name="Obrázek 19" descr="Obsah obrázku Elektrické vedení, kabel, Elektronické inženýrství, interiér&#10;&#10;Popis byl vytvořen automaticky">
            <a:extLst>
              <a:ext uri="{FF2B5EF4-FFF2-40B4-BE49-F238E27FC236}">
                <a16:creationId xmlns:a16="http://schemas.microsoft.com/office/drawing/2014/main" id="{B05D698A-646D-8CC7-B779-FF53288B5C9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64" r="32222"/>
          <a:stretch/>
        </p:blipFill>
        <p:spPr>
          <a:xfrm>
            <a:off x="6182942" y="557190"/>
            <a:ext cx="5365590" cy="5743612"/>
          </a:xfrm>
          <a:prstGeom prst="rect">
            <a:avLst/>
          </a:prstGeom>
        </p:spPr>
      </p:pic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F6DB3923-03B2-9A08-47BB-90A4D821FD6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chemeClr val="tx1">
                    <a:tint val="75000"/>
                  </a:schemeClr>
                </a:solidFill>
              </a:rPr>
              <a:t>12.06.2024</a:t>
            </a:r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A10A77B6-4B64-F046-76FF-033A42E307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Marek Darsa</a:t>
            </a:r>
          </a:p>
        </p:txBody>
      </p:sp>
      <p:sp>
        <p:nvSpPr>
          <p:cNvPr id="10" name="Obdélník 9">
            <a:extLst>
              <a:ext uri="{FF2B5EF4-FFF2-40B4-BE49-F238E27FC236}">
                <a16:creationId xmlns:a16="http://schemas.microsoft.com/office/drawing/2014/main" id="{B5F516DB-1321-FA89-1767-5D46B84644D0}"/>
              </a:ext>
            </a:extLst>
          </p:cNvPr>
          <p:cNvSpPr/>
          <p:nvPr/>
        </p:nvSpPr>
        <p:spPr>
          <a:xfrm>
            <a:off x="10628768" y="6356349"/>
            <a:ext cx="1104523" cy="3651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2190809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A884D47B-6B2A-B953-89DF-6327C4935E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Proč soustava vůbec vznikla</a:t>
            </a:r>
            <a:endParaRPr lang="cs-CZ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51B7A8D0-2327-E3C4-E06A-26E3BA4520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cs-CZ" sz="3000" dirty="0"/>
              <a:t>Nemožnost správného nastavení </a:t>
            </a:r>
            <a:br>
              <a:rPr lang="en-US" sz="3000" dirty="0"/>
            </a:br>
            <a:r>
              <a:rPr lang="cs-CZ" sz="3000" dirty="0"/>
              <a:t>polohy hlavy</a:t>
            </a:r>
            <a:endParaRPr lang="en-US" sz="3000" dirty="0"/>
          </a:p>
          <a:p>
            <a:r>
              <a:rPr lang="cs-CZ" sz="3000" dirty="0"/>
              <a:t>Soustava postrádala ovládací </a:t>
            </a:r>
            <a:br>
              <a:rPr lang="en-US" sz="3000" dirty="0"/>
            </a:br>
            <a:r>
              <a:rPr lang="en-US" sz="3000" dirty="0"/>
              <a:t>software,</a:t>
            </a:r>
            <a:r>
              <a:rPr lang="cs-CZ" sz="3000" dirty="0"/>
              <a:t>který by byl schopen</a:t>
            </a:r>
            <a:br>
              <a:rPr lang="en-US" sz="3000" dirty="0"/>
            </a:br>
            <a:r>
              <a:rPr lang="cs-CZ" sz="3000" dirty="0"/>
              <a:t>provádět komplexní akce</a:t>
            </a:r>
          </a:p>
          <a:p>
            <a:pPr marL="0" indent="0">
              <a:buNone/>
            </a:pPr>
            <a:endParaRPr lang="en-US" sz="3000" dirty="0"/>
          </a:p>
          <a:p>
            <a:endParaRPr lang="en-US" sz="3000" dirty="0"/>
          </a:p>
          <a:p>
            <a:endParaRPr lang="en-US" sz="3000" dirty="0"/>
          </a:p>
          <a:p>
            <a:r>
              <a:rPr lang="cs-CZ" sz="3000" dirty="0"/>
              <a:t>Nutnost přesných pohybů bez zanesení artefaktů do snímků</a:t>
            </a:r>
          </a:p>
          <a:p>
            <a:pPr marL="0" indent="0">
              <a:buNone/>
            </a:pPr>
            <a:endParaRPr lang="cs-CZ" dirty="0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4FCD706E-0917-7CFD-A137-F3B446D804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cs-CZ"/>
              <a:t>12.06.2024</a:t>
            </a:r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7D89BF69-B2B6-38A4-3979-103C7298AD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Marek Darsa</a:t>
            </a:r>
            <a:endParaRPr lang="en-US" dirty="0"/>
          </a:p>
        </p:txBody>
      </p:sp>
      <p:pic>
        <p:nvPicPr>
          <p:cNvPr id="8" name="Obrázek 7" descr="Obsah obrázku Lékařské vybavení, lékařský, zdravotní péče, nemocnice&#10;&#10;Popis byl vytvořen automaticky">
            <a:extLst>
              <a:ext uri="{FF2B5EF4-FFF2-40B4-BE49-F238E27FC236}">
                <a16:creationId xmlns:a16="http://schemas.microsoft.com/office/drawing/2014/main" id="{50A87DDA-97B8-3DB9-E1F6-B6B62F1162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3322" y="2250068"/>
            <a:ext cx="4128654" cy="2677726"/>
          </a:xfrm>
          <a:prstGeom prst="rect">
            <a:avLst/>
          </a:prstGeom>
        </p:spPr>
      </p:pic>
      <p:sp>
        <p:nvSpPr>
          <p:cNvPr id="9" name="TextovéPole 8">
            <a:extLst>
              <a:ext uri="{FF2B5EF4-FFF2-40B4-BE49-F238E27FC236}">
                <a16:creationId xmlns:a16="http://schemas.microsoft.com/office/drawing/2014/main" id="{5786AEB2-F494-1244-3192-9901FB9FAB85}"/>
              </a:ext>
            </a:extLst>
          </p:cNvPr>
          <p:cNvSpPr txBox="1"/>
          <p:nvPr/>
        </p:nvSpPr>
        <p:spPr>
          <a:xfrm>
            <a:off x="7193322" y="4998380"/>
            <a:ext cx="4065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Obr</a:t>
            </a:r>
            <a:r>
              <a:rPr lang="en-US" dirty="0"/>
              <a:t>. 1 </a:t>
            </a:r>
            <a:r>
              <a:rPr lang="cs-CZ" dirty="0"/>
              <a:t>Pacient v magnetické rezonanci</a:t>
            </a:r>
          </a:p>
        </p:txBody>
      </p:sp>
    </p:spTree>
    <p:extLst>
      <p:ext uri="{BB962C8B-B14F-4D97-AF65-F5344CB8AC3E}">
        <p14:creationId xmlns:p14="http://schemas.microsoft.com/office/powerpoint/2010/main" val="3642224928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B4C31B2-97E5-E043-892A-672F98C5E9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Pneumatická soustava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6663B713-59B8-5319-3C78-BEE08CB1E7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Soustava byla na zakázku vytvořena </a:t>
            </a:r>
            <a:br>
              <a:rPr lang="cs-CZ" dirty="0"/>
            </a:br>
            <a:r>
              <a:rPr lang="cs-CZ" dirty="0"/>
              <a:t>firmou Prokyber, </a:t>
            </a:r>
            <a:br>
              <a:rPr lang="cs-CZ" dirty="0"/>
            </a:br>
            <a:r>
              <a:rPr lang="cs-CZ" dirty="0"/>
              <a:t>která k této soustavě </a:t>
            </a:r>
            <a:br>
              <a:rPr lang="cs-CZ" dirty="0"/>
            </a:br>
            <a:r>
              <a:rPr lang="cs-CZ" dirty="0"/>
              <a:t>dodala i základní ovládací funkce</a:t>
            </a:r>
          </a:p>
          <a:p>
            <a:r>
              <a:rPr lang="cs-CZ" dirty="0"/>
              <a:t>Design od Ing. Martina </a:t>
            </a:r>
            <a:r>
              <a:rPr lang="cs-CZ" dirty="0" err="1"/>
              <a:t>Bejtice</a:t>
            </a:r>
            <a:r>
              <a:rPr lang="cs-CZ" dirty="0"/>
              <a:t> </a:t>
            </a:r>
            <a:br>
              <a:rPr lang="cs-CZ" dirty="0"/>
            </a:br>
            <a:r>
              <a:rPr lang="cs-CZ" dirty="0"/>
              <a:t>spolupracujícího </a:t>
            </a:r>
            <a:br>
              <a:rPr lang="cs-CZ" dirty="0"/>
            </a:br>
            <a:r>
              <a:rPr lang="cs-CZ" dirty="0"/>
              <a:t>v týmu s Ing. Jan </a:t>
            </a:r>
            <a:r>
              <a:rPr lang="cs-CZ" dirty="0" err="1"/>
              <a:t>Kauler</a:t>
            </a:r>
            <a:r>
              <a:rPr lang="cs-CZ" dirty="0"/>
              <a:t>, </a:t>
            </a:r>
            <a:r>
              <a:rPr lang="cs-CZ" dirty="0" err="1"/>
              <a:t>Ph</a:t>
            </a:r>
            <a:r>
              <a:rPr lang="cs-CZ" dirty="0"/>
              <a:t>. D.</a:t>
            </a:r>
          </a:p>
          <a:p>
            <a:endParaRPr lang="cs-CZ" dirty="0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0D40369F-FE10-774A-FC16-49DD676D65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cs-CZ"/>
              <a:t>12.06.2024</a:t>
            </a:r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18D65306-B260-2832-8A69-BDFAC3AF8A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Marek Darsa</a:t>
            </a:r>
            <a:endParaRPr lang="en-US" dirty="0"/>
          </a:p>
        </p:txBody>
      </p:sp>
      <p:pic>
        <p:nvPicPr>
          <p:cNvPr id="7" name="Content Placeholder 5" descr="A close-up of a machine&#10;&#10;Description automatically generated">
            <a:extLst>
              <a:ext uri="{FF2B5EF4-FFF2-40B4-BE49-F238E27FC236}">
                <a16:creationId xmlns:a16="http://schemas.microsoft.com/office/drawing/2014/main" id="{10845681-C36B-9F75-61E3-C4BF451B10F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22" b="7334"/>
          <a:stretch/>
        </p:blipFill>
        <p:spPr>
          <a:xfrm>
            <a:off x="7025765" y="2255903"/>
            <a:ext cx="4946276" cy="3076964"/>
          </a:xfrm>
          <a:prstGeom prst="rect">
            <a:avLst/>
          </a:prstGeom>
          <a:noFill/>
        </p:spPr>
      </p:pic>
      <p:sp>
        <p:nvSpPr>
          <p:cNvPr id="8" name="TextovéPole 7">
            <a:extLst>
              <a:ext uri="{FF2B5EF4-FFF2-40B4-BE49-F238E27FC236}">
                <a16:creationId xmlns:a16="http://schemas.microsoft.com/office/drawing/2014/main" id="{E7E01D83-EE01-C861-38F8-E0BA54D6A68B}"/>
              </a:ext>
            </a:extLst>
          </p:cNvPr>
          <p:cNvSpPr txBox="1"/>
          <p:nvPr/>
        </p:nvSpPr>
        <p:spPr>
          <a:xfrm>
            <a:off x="6951213" y="5475276"/>
            <a:ext cx="5095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Obr 2. Krokový motor, hřídel a pneumatický ventil</a:t>
            </a:r>
          </a:p>
        </p:txBody>
      </p:sp>
    </p:spTree>
    <p:extLst>
      <p:ext uri="{BB962C8B-B14F-4D97-AF65-F5344CB8AC3E}">
        <p14:creationId xmlns:p14="http://schemas.microsoft.com/office/powerpoint/2010/main" val="34648348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465F215-5740-6312-B108-98241214B9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Pneumatické svaly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40E84423-743A-E69C-0503-05421962DD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V soustavě se využívají svaly,</a:t>
            </a:r>
            <a:br>
              <a:rPr lang="en-US" dirty="0"/>
            </a:br>
            <a:r>
              <a:rPr lang="cs-CZ" dirty="0"/>
              <a:t> které byly speciálně vytvořeny</a:t>
            </a:r>
            <a:br>
              <a:rPr lang="en-US" dirty="0"/>
            </a:br>
            <a:r>
              <a:rPr lang="cs-CZ" dirty="0"/>
              <a:t> pro tuto soustavu</a:t>
            </a:r>
          </a:p>
          <a:p>
            <a:r>
              <a:rPr lang="cs-CZ" dirty="0"/>
              <a:t>Svaly se odlévají ze silikonu</a:t>
            </a:r>
            <a:endParaRPr lang="en-US" dirty="0"/>
          </a:p>
          <a:p>
            <a:pPr marL="0" indent="0">
              <a:buNone/>
            </a:pPr>
            <a:endParaRPr lang="cs-CZ" dirty="0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7BC5E788-8C7E-AFBE-9012-0F6070ED08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cs-CZ"/>
              <a:t>12.06.2024</a:t>
            </a:r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E5C118EF-A000-58AF-5D1C-D4EFE7C8CD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Marek Darsa</a:t>
            </a:r>
            <a:endParaRPr lang="en-US" dirty="0"/>
          </a:p>
        </p:txBody>
      </p:sp>
      <p:pic>
        <p:nvPicPr>
          <p:cNvPr id="7" name="Zástupný obsah 5" descr="Obsah obrázku stolička, interiér, bílé, umění&#10;&#10;Popis byl vytvořen automaticky">
            <a:extLst>
              <a:ext uri="{FF2B5EF4-FFF2-40B4-BE49-F238E27FC236}">
                <a16:creationId xmlns:a16="http://schemas.microsoft.com/office/drawing/2014/main" id="{C349035A-EE58-D011-5AE3-FD5E89C3D9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3863" y="2297794"/>
            <a:ext cx="2527148" cy="3121782"/>
          </a:xfrm>
          <a:prstGeom prst="rect">
            <a:avLst/>
          </a:prstGeom>
        </p:spPr>
      </p:pic>
      <p:pic>
        <p:nvPicPr>
          <p:cNvPr id="9" name="Obrázek 8" descr="Obsah obrázku interiér, kabel, elektronika, Elektrické vedení&#10;&#10;Popis byl vytvořen automaticky">
            <a:extLst>
              <a:ext uri="{FF2B5EF4-FFF2-40B4-BE49-F238E27FC236}">
                <a16:creationId xmlns:a16="http://schemas.microsoft.com/office/drawing/2014/main" id="{0C2453E0-9EB5-8856-94D8-E904AFAC57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8982" y="2316720"/>
            <a:ext cx="3041555" cy="3101393"/>
          </a:xfrm>
          <a:prstGeom prst="rect">
            <a:avLst/>
          </a:prstGeom>
        </p:spPr>
      </p:pic>
      <p:sp>
        <p:nvSpPr>
          <p:cNvPr id="10" name="TextovéPole 9">
            <a:extLst>
              <a:ext uri="{FF2B5EF4-FFF2-40B4-BE49-F238E27FC236}">
                <a16:creationId xmlns:a16="http://schemas.microsoft.com/office/drawing/2014/main" id="{6C8108B6-4A23-5DCD-6717-7D5BA14C34E6}"/>
              </a:ext>
            </a:extLst>
          </p:cNvPr>
          <p:cNvSpPr txBox="1"/>
          <p:nvPr/>
        </p:nvSpPr>
        <p:spPr>
          <a:xfrm>
            <a:off x="6096000" y="5530632"/>
            <a:ext cx="25550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Obr. 3 Pneumatický sval  v základní formě</a:t>
            </a:r>
          </a:p>
        </p:txBody>
      </p:sp>
      <p:sp>
        <p:nvSpPr>
          <p:cNvPr id="11" name="TextovéPole 10">
            <a:extLst>
              <a:ext uri="{FF2B5EF4-FFF2-40B4-BE49-F238E27FC236}">
                <a16:creationId xmlns:a16="http://schemas.microsoft.com/office/drawing/2014/main" id="{3C531747-C93D-836C-CD92-5645A1D3A18C}"/>
              </a:ext>
            </a:extLst>
          </p:cNvPr>
          <p:cNvSpPr txBox="1"/>
          <p:nvPr/>
        </p:nvSpPr>
        <p:spPr>
          <a:xfrm>
            <a:off x="8878982" y="5468148"/>
            <a:ext cx="30415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Obr. </a:t>
            </a:r>
            <a:r>
              <a:rPr lang="en-US" dirty="0"/>
              <a:t>4</a:t>
            </a:r>
            <a:r>
              <a:rPr lang="cs-CZ" dirty="0"/>
              <a:t> Pneumatické</a:t>
            </a:r>
            <a:r>
              <a:rPr lang="en-US" dirty="0"/>
              <a:t> </a:t>
            </a:r>
            <a:r>
              <a:rPr lang="cs-CZ" dirty="0"/>
              <a:t>svaly během pracovního procesu</a:t>
            </a:r>
          </a:p>
        </p:txBody>
      </p:sp>
    </p:spTree>
    <p:extLst>
      <p:ext uri="{BB962C8B-B14F-4D97-AF65-F5344CB8AC3E}">
        <p14:creationId xmlns:p14="http://schemas.microsoft.com/office/powerpoint/2010/main" val="40669066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2459102-A111-7CC3-E887-BD28AB0919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Cíle práce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0D05342C-269A-EF94-C94E-40A315596F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cs-CZ" dirty="0"/>
              <a:t>Vytvoření grafického uživatelské prostředí a ovládacího softwaru pro ovládání pneumatické soustavy o 5 na sobě nezávislých pneumatických svalech</a:t>
            </a:r>
            <a:endParaRPr lang="en-US" dirty="0"/>
          </a:p>
          <a:p>
            <a:r>
              <a:rPr lang="cs-CZ" dirty="0"/>
              <a:t>Vytvoření GUI</a:t>
            </a:r>
          </a:p>
          <a:p>
            <a:r>
              <a:rPr lang="cs-CZ" dirty="0"/>
              <a:t>Navrhnutí a vytvoření možnosti uživatelských rolí</a:t>
            </a:r>
          </a:p>
          <a:p>
            <a:r>
              <a:rPr lang="cs-CZ" dirty="0"/>
              <a:t>Vytvoření metody pro ovládání jednotlivých svalů</a:t>
            </a:r>
          </a:p>
          <a:p>
            <a:r>
              <a:rPr lang="cs-CZ" dirty="0"/>
              <a:t>Možnost provést měření na svalu a dále s tímto měřením pracovat</a:t>
            </a:r>
          </a:p>
          <a:p>
            <a:r>
              <a:rPr lang="cs-CZ" dirty="0"/>
              <a:t>Možnost nastavit pro každý sval různé parametry a tyto parametry mít možnost měnit</a:t>
            </a:r>
          </a:p>
          <a:p>
            <a:endParaRPr lang="cs-CZ" dirty="0"/>
          </a:p>
          <a:p>
            <a:pPr marL="0" indent="0">
              <a:buNone/>
            </a:pPr>
            <a:endParaRPr lang="cs-CZ" dirty="0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AF621E49-C82A-D95E-4F6B-241739C68C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cs-CZ"/>
              <a:t>12.06.2024</a:t>
            </a:r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DA4527D7-B68D-72A2-49DA-BFE952B9B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Marek Darsa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03213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060388D-9734-0089-37B7-B5A35F87A3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Metodika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72E968E8-DA22-10A5-FA6B-1E3169FA10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cs-CZ"/>
              <a:t>12.06.2024</a:t>
            </a:r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98446788-AFA0-1564-C50B-4B0AC4E042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Marek Darsa</a:t>
            </a:r>
            <a:endParaRPr lang="en-US" dirty="0"/>
          </a:p>
        </p:txBody>
      </p:sp>
      <p:pic>
        <p:nvPicPr>
          <p:cNvPr id="12" name="Zástupný obsah 11" descr="Obsah obrázku diagram, řada/pruh, snímek obrazovky, Plán&#10;&#10;Popis byl vytvořen automaticky">
            <a:extLst>
              <a:ext uri="{FF2B5EF4-FFF2-40B4-BE49-F238E27FC236}">
                <a16:creationId xmlns:a16="http://schemas.microsoft.com/office/drawing/2014/main" id="{937E1A50-66C0-BF4B-F636-52A568576F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7714" y="2544832"/>
            <a:ext cx="9473939" cy="3575701"/>
          </a:xfrm>
        </p:spPr>
      </p:pic>
      <p:sp>
        <p:nvSpPr>
          <p:cNvPr id="13" name="Obdélník 12">
            <a:extLst>
              <a:ext uri="{FF2B5EF4-FFF2-40B4-BE49-F238E27FC236}">
                <a16:creationId xmlns:a16="http://schemas.microsoft.com/office/drawing/2014/main" id="{5D4B8268-B173-53C7-FBE0-631369F28884}"/>
              </a:ext>
            </a:extLst>
          </p:cNvPr>
          <p:cNvSpPr/>
          <p:nvPr/>
        </p:nvSpPr>
        <p:spPr>
          <a:xfrm>
            <a:off x="1136591" y="2271860"/>
            <a:ext cx="4604333" cy="2658359"/>
          </a:xfrm>
          <a:prstGeom prst="rect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4" name="Obdélník 13">
            <a:extLst>
              <a:ext uri="{FF2B5EF4-FFF2-40B4-BE49-F238E27FC236}">
                <a16:creationId xmlns:a16="http://schemas.microsoft.com/office/drawing/2014/main" id="{D47EF4A2-1CA1-BB00-9B7C-815C6AB2CC5D}"/>
              </a:ext>
            </a:extLst>
          </p:cNvPr>
          <p:cNvSpPr/>
          <p:nvPr/>
        </p:nvSpPr>
        <p:spPr>
          <a:xfrm>
            <a:off x="6045724" y="2254515"/>
            <a:ext cx="5188333" cy="3950342"/>
          </a:xfrm>
          <a:prstGeom prst="rect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5" name="TextovéPole 14">
            <a:extLst>
              <a:ext uri="{FF2B5EF4-FFF2-40B4-BE49-F238E27FC236}">
                <a16:creationId xmlns:a16="http://schemas.microsoft.com/office/drawing/2014/main" id="{65161738-46D8-769C-498A-A583D316CE3B}"/>
              </a:ext>
            </a:extLst>
          </p:cNvPr>
          <p:cNvSpPr txBox="1"/>
          <p:nvPr/>
        </p:nvSpPr>
        <p:spPr>
          <a:xfrm>
            <a:off x="7951432" y="1880413"/>
            <a:ext cx="1318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Moje </a:t>
            </a:r>
            <a:r>
              <a:rPr lang="cs-CZ" dirty="0"/>
              <a:t>práce</a:t>
            </a:r>
          </a:p>
        </p:txBody>
      </p:sp>
      <p:sp>
        <p:nvSpPr>
          <p:cNvPr id="16" name="TextovéPole 15">
            <a:extLst>
              <a:ext uri="{FF2B5EF4-FFF2-40B4-BE49-F238E27FC236}">
                <a16:creationId xmlns:a16="http://schemas.microsoft.com/office/drawing/2014/main" id="{D19A5135-6516-BE79-DABF-09B52B43FC06}"/>
              </a:ext>
            </a:extLst>
          </p:cNvPr>
          <p:cNvSpPr txBox="1"/>
          <p:nvPr/>
        </p:nvSpPr>
        <p:spPr>
          <a:xfrm>
            <a:off x="2656216" y="1914543"/>
            <a:ext cx="19247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2000" dirty="0"/>
              <a:t>Převzatá část</a:t>
            </a:r>
          </a:p>
        </p:txBody>
      </p:sp>
      <p:sp>
        <p:nvSpPr>
          <p:cNvPr id="17" name="TextovéPole 16">
            <a:extLst>
              <a:ext uri="{FF2B5EF4-FFF2-40B4-BE49-F238E27FC236}">
                <a16:creationId xmlns:a16="http://schemas.microsoft.com/office/drawing/2014/main" id="{789457C7-474B-17A1-E55E-1E853A9C08F4}"/>
              </a:ext>
            </a:extLst>
          </p:cNvPr>
          <p:cNvSpPr txBox="1"/>
          <p:nvPr/>
        </p:nvSpPr>
        <p:spPr>
          <a:xfrm>
            <a:off x="1520795" y="5340710"/>
            <a:ext cx="38359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Obr. 5 Komponent diagram soustavy</a:t>
            </a:r>
          </a:p>
        </p:txBody>
      </p:sp>
    </p:spTree>
    <p:extLst>
      <p:ext uri="{BB962C8B-B14F-4D97-AF65-F5344CB8AC3E}">
        <p14:creationId xmlns:p14="http://schemas.microsoft.com/office/powerpoint/2010/main" val="1235407753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7C487D4-FB80-2C36-6759-BC64691A5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Technické řešení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852E47CB-D463-A081-73F8-7ED80A6B29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6591" y="2481943"/>
            <a:ext cx="10647972" cy="3695020"/>
          </a:xfrm>
        </p:spPr>
        <p:txBody>
          <a:bodyPr/>
          <a:lstStyle/>
          <a:p>
            <a:r>
              <a:rPr lang="cs-CZ" dirty="0"/>
              <a:t>Programovací jazyk Python</a:t>
            </a:r>
          </a:p>
          <a:p>
            <a:r>
              <a:rPr lang="cs-CZ" dirty="0"/>
              <a:t>Grafická knihovna Tkinter s uživatelskou nadstavbou </a:t>
            </a:r>
            <a:r>
              <a:rPr lang="en-US" dirty="0"/>
              <a:t>C</a:t>
            </a:r>
            <a:r>
              <a:rPr lang="cs-CZ" dirty="0" err="1"/>
              <a:t>ustom</a:t>
            </a:r>
            <a:r>
              <a:rPr lang="en-US" dirty="0"/>
              <a:t>T</a:t>
            </a:r>
            <a:r>
              <a:rPr lang="cs-CZ" dirty="0" err="1"/>
              <a:t>kiter</a:t>
            </a:r>
            <a:endParaRPr lang="en-US" dirty="0"/>
          </a:p>
          <a:p>
            <a:r>
              <a:rPr lang="cs-CZ" dirty="0"/>
              <a:t>Další okna pomocí  metody </a:t>
            </a:r>
            <a:r>
              <a:rPr lang="cs-CZ" dirty="0" err="1"/>
              <a:t>CTkTopLevel</a:t>
            </a:r>
            <a:endParaRPr lang="en-US" dirty="0"/>
          </a:p>
          <a:p>
            <a:r>
              <a:rPr lang="cs-CZ" dirty="0"/>
              <a:t>Databázová knihovna SQLite</a:t>
            </a:r>
          </a:p>
          <a:p>
            <a:endParaRPr lang="cs-CZ" dirty="0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A2E3BEE8-160F-35B1-4CD1-78E56B52B8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cs-CZ"/>
              <a:t>12.06.2024</a:t>
            </a:r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DF9093D4-0018-FC85-00D5-57E65B70EC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Marek Darsa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61175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3EB96061-11E2-929E-1B23-F436FF1E07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cs-CZ"/>
              <a:t>12.06.2024</a:t>
            </a:r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A6EEC864-3817-58E5-B366-B04D3446A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Marek Darsa</a:t>
            </a:r>
            <a:endParaRPr lang="en-US" dirty="0"/>
          </a:p>
        </p:txBody>
      </p:sp>
      <p:pic>
        <p:nvPicPr>
          <p:cNvPr id="7" name="Zástupný obsah 5" descr="Obsah obrázku text, snímek obrazovky, software&#10;&#10;Popis byl vytvořen automaticky">
            <a:extLst>
              <a:ext uri="{FF2B5EF4-FFF2-40B4-BE49-F238E27FC236}">
                <a16:creationId xmlns:a16="http://schemas.microsoft.com/office/drawing/2014/main" id="{D791B4FD-B73D-B41A-15ED-24076390F8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651" y="1492898"/>
            <a:ext cx="5591821" cy="3384523"/>
          </a:xfrm>
        </p:spPr>
      </p:pic>
      <p:pic>
        <p:nvPicPr>
          <p:cNvPr id="8" name="Zástupný obsah 7" descr="Obsah obrázku text, snímek obrazovky, software, Multimediální software&#10;&#10;Popis byl vytvořen automaticky">
            <a:extLst>
              <a:ext uri="{FF2B5EF4-FFF2-40B4-BE49-F238E27FC236}">
                <a16:creationId xmlns:a16="http://schemas.microsoft.com/office/drawing/2014/main" id="{72AB24DD-D0B8-AE71-2F9C-C7B2C8A079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1846" y="1492897"/>
            <a:ext cx="5683624" cy="3384000"/>
          </a:xfrm>
          <a:prstGeom prst="rect">
            <a:avLst/>
          </a:prstGeom>
        </p:spPr>
      </p:pic>
      <p:sp>
        <p:nvSpPr>
          <p:cNvPr id="9" name="TextovéPole 8">
            <a:extLst>
              <a:ext uri="{FF2B5EF4-FFF2-40B4-BE49-F238E27FC236}">
                <a16:creationId xmlns:a16="http://schemas.microsoft.com/office/drawing/2014/main" id="{4264FBF3-81DB-524F-43F8-D9595D6E2122}"/>
              </a:ext>
            </a:extLst>
          </p:cNvPr>
          <p:cNvSpPr txBox="1"/>
          <p:nvPr/>
        </p:nvSpPr>
        <p:spPr>
          <a:xfrm>
            <a:off x="1182004" y="4992757"/>
            <a:ext cx="37991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Obr. 6 Přihlašovací okno </a:t>
            </a:r>
            <a:r>
              <a:rPr lang="en-US" dirty="0"/>
              <a:t>– light mode </a:t>
            </a:r>
            <a:endParaRPr lang="cs-CZ" dirty="0"/>
          </a:p>
        </p:txBody>
      </p:sp>
      <p:sp>
        <p:nvSpPr>
          <p:cNvPr id="12" name="TextovéPole 11">
            <a:extLst>
              <a:ext uri="{FF2B5EF4-FFF2-40B4-BE49-F238E27FC236}">
                <a16:creationId xmlns:a16="http://schemas.microsoft.com/office/drawing/2014/main" id="{FF8B6D7B-3E86-18D8-FF72-9EDF27A331DC}"/>
              </a:ext>
            </a:extLst>
          </p:cNvPr>
          <p:cNvSpPr txBox="1"/>
          <p:nvPr/>
        </p:nvSpPr>
        <p:spPr>
          <a:xfrm>
            <a:off x="7121985" y="4995771"/>
            <a:ext cx="3883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Obr. </a:t>
            </a:r>
            <a:r>
              <a:rPr lang="en-US" dirty="0"/>
              <a:t>7</a:t>
            </a:r>
            <a:r>
              <a:rPr lang="cs-CZ" dirty="0"/>
              <a:t> Přihlašovací okno </a:t>
            </a:r>
            <a:r>
              <a:rPr lang="en-US" dirty="0"/>
              <a:t>– Dark mode 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34165956"/>
      </p:ext>
    </p:extLst>
  </p:cSld>
  <p:clrMapOvr>
    <a:masterClrMapping/>
  </p:clrMapOvr>
</p:sld>
</file>

<file path=ppt/theme/theme1.xml><?xml version="1.0" encoding="utf-8"?>
<a:theme xmlns:a="http://schemas.openxmlformats.org/drawingml/2006/main" name="Motiv Office">
  <a:themeElements>
    <a:clrScheme name="Modrá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183</TotalTime>
  <Words>641</Words>
  <Application>Microsoft Office PowerPoint</Application>
  <PresentationFormat>Širokoúhlá obrazovka</PresentationFormat>
  <Paragraphs>151</Paragraphs>
  <Slides>22</Slides>
  <Notes>14</Notes>
  <HiddenSlides>0</HiddenSlides>
  <MMClips>0</MMClips>
  <ScaleCrop>false</ScaleCrop>
  <HeadingPairs>
    <vt:vector size="6" baseType="variant">
      <vt:variant>
        <vt:lpstr>Použitá písma</vt:lpstr>
      </vt:variant>
      <vt:variant>
        <vt:i4>4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22</vt:i4>
      </vt:variant>
    </vt:vector>
  </HeadingPairs>
  <TitlesOfParts>
    <vt:vector size="27" baseType="lpstr">
      <vt:lpstr>Aptos</vt:lpstr>
      <vt:lpstr>Aptos Display</vt:lpstr>
      <vt:lpstr>Arial</vt:lpstr>
      <vt:lpstr>Wingdings</vt:lpstr>
      <vt:lpstr>Motiv Office</vt:lpstr>
      <vt:lpstr>Ovládací software pro nezávislé ovládání pěti pneumatických svalů v robotické struktuře</vt:lpstr>
      <vt:lpstr>Obsah</vt:lpstr>
      <vt:lpstr>Proč soustava vůbec vznikla</vt:lpstr>
      <vt:lpstr>Pneumatická soustava</vt:lpstr>
      <vt:lpstr>Pneumatické svaly</vt:lpstr>
      <vt:lpstr>Cíle práce</vt:lpstr>
      <vt:lpstr>Metodika</vt:lpstr>
      <vt:lpstr>Technické řešení</vt:lpstr>
      <vt:lpstr>Prezentace aplikace PowerPoint</vt:lpstr>
      <vt:lpstr>Návrh uživatelských rolí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Závěr</vt:lpstr>
      <vt:lpstr>Děkuji za pozornost Dotazy?</vt:lpstr>
      <vt:lpstr>Zdroje</vt:lpstr>
      <vt:lpstr>1. Jak by bylo možné systém rozšířit pro ovládání více než pěti pneumatických svalů?</vt:lpstr>
      <vt:lpstr>2. Jaké změny v softwarové architektuře vyžaduje škálování projektu na více svalů?</vt:lpstr>
      <vt:lpstr>3. Uvažoval jste o licencích použitých knihoven? Jaká omezení kladou licence GPL, MIT a LGPL?</vt:lpstr>
      <vt:lpstr>Prezentace aplikace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Darsa, Marek</dc:creator>
  <cp:lastModifiedBy>Darsa, Marek</cp:lastModifiedBy>
  <cp:revision>40</cp:revision>
  <dcterms:created xsi:type="dcterms:W3CDTF">2024-06-05T11:21:56Z</dcterms:created>
  <dcterms:modified xsi:type="dcterms:W3CDTF">2024-06-09T08:54:08Z</dcterms:modified>
</cp:coreProperties>
</file>